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43"/>
  </p:notesMasterIdLst>
  <p:sldIdLst>
    <p:sldId id="256" r:id="rId2"/>
    <p:sldId id="272" r:id="rId3"/>
    <p:sldId id="279" r:id="rId4"/>
    <p:sldId id="280" r:id="rId5"/>
    <p:sldId id="281" r:id="rId6"/>
    <p:sldId id="282" r:id="rId7"/>
    <p:sldId id="257" r:id="rId8"/>
    <p:sldId id="301" r:id="rId9"/>
    <p:sldId id="275" r:id="rId10"/>
    <p:sldId id="278" r:id="rId11"/>
    <p:sldId id="276" r:id="rId12"/>
    <p:sldId id="258" r:id="rId13"/>
    <p:sldId id="259" r:id="rId14"/>
    <p:sldId id="260" r:id="rId15"/>
    <p:sldId id="294" r:id="rId16"/>
    <p:sldId id="295" r:id="rId17"/>
    <p:sldId id="296" r:id="rId18"/>
    <p:sldId id="261" r:id="rId19"/>
    <p:sldId id="262" r:id="rId20"/>
    <p:sldId id="303" r:id="rId21"/>
    <p:sldId id="264" r:id="rId22"/>
    <p:sldId id="265" r:id="rId23"/>
    <p:sldId id="299" r:id="rId24"/>
    <p:sldId id="304" r:id="rId25"/>
    <p:sldId id="309" r:id="rId26"/>
    <p:sldId id="266" r:id="rId27"/>
    <p:sldId id="308" r:id="rId28"/>
    <p:sldId id="307" r:id="rId29"/>
    <p:sldId id="305" r:id="rId30"/>
    <p:sldId id="267" r:id="rId31"/>
    <p:sldId id="300" r:id="rId32"/>
    <p:sldId id="268" r:id="rId33"/>
    <p:sldId id="310" r:id="rId34"/>
    <p:sldId id="269" r:id="rId35"/>
    <p:sldId id="270" r:id="rId36"/>
    <p:sldId id="271" r:id="rId37"/>
    <p:sldId id="291" r:id="rId38"/>
    <p:sldId id="297" r:id="rId39"/>
    <p:sldId id="292" r:id="rId40"/>
    <p:sldId id="290" r:id="rId41"/>
    <p:sldId id="27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88561" autoAdjust="0"/>
  </p:normalViewPr>
  <p:slideViewPr>
    <p:cSldViewPr snapToGrid="0">
      <p:cViewPr varScale="1">
        <p:scale>
          <a:sx n="64" d="100"/>
          <a:sy n="64" d="100"/>
        </p:scale>
        <p:origin x="15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FE94-CB29-48F9-BEA6-D2B9699F348F}" type="datetimeFigureOut">
              <a:rPr lang="en-MY" smtClean="0"/>
              <a:t>29/5/2017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D4AB0-7EDC-4A8F-8B0D-B3C43F28FA5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51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Pls</a:t>
            </a:r>
            <a:r>
              <a:rPr lang="en-MY" dirty="0"/>
              <a:t> fill in this page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7205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535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626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Bluetooth mesh, puck to puck, </a:t>
            </a:r>
            <a:r>
              <a:rPr lang="en-MY" dirty="0" err="1"/>
              <a:t>tx</a:t>
            </a:r>
            <a:r>
              <a:rPr lang="en-MY" dirty="0"/>
              <a:t> power, rate, firmware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24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2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899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056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589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080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931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44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995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4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baba.com/product-detail/Module-Bluetooth-4-2-NORDIC-NRF52832_60594820230.html?spm=a2700.7724838.0.0.Gfk9Y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alibaba.com/product-detail/Motion-sensor-nRF52832-beacon-ble_60410946591.html?spm=a2700.7724838.0.0.Gfk9YD&amp;s=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espruino.com/Reference#l_NRF_setAdvertis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uino.com/id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uino.com/Puck.j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gfw/puckjs-the-ground-breaking-bluetooth-beac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Powerpoint Template Design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47" y="936832"/>
            <a:ext cx="5310809" cy="2387600"/>
          </a:xfrm>
        </p:spPr>
        <p:txBody>
          <a:bodyPr>
            <a:normAutofit/>
          </a:bodyPr>
          <a:lstStyle/>
          <a:p>
            <a:pPr algn="l"/>
            <a:r>
              <a:rPr lang="en-MY" sz="6000" dirty="0" err="1"/>
              <a:t>IoT</a:t>
            </a:r>
            <a:r>
              <a:rPr lang="en-MY" sz="6000" dirty="0"/>
              <a:t> &amp; Puck.js Training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1260" y="5724938"/>
            <a:ext cx="3203714" cy="606287"/>
          </a:xfrm>
        </p:spPr>
        <p:txBody>
          <a:bodyPr/>
          <a:lstStyle/>
          <a:p>
            <a:r>
              <a:rPr lang="en-MY" dirty="0"/>
              <a:t>Tee Ting Yi | NTU | May 2017</a:t>
            </a:r>
          </a:p>
        </p:txBody>
      </p:sp>
    </p:spTree>
    <p:extLst>
      <p:ext uri="{BB962C8B-B14F-4D97-AF65-F5344CB8AC3E}">
        <p14:creationId xmlns:p14="http://schemas.microsoft.com/office/powerpoint/2010/main" val="119548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8157542" cy="401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 could be bought cheaply if we are manufacturing in-house</a:t>
            </a:r>
          </a:p>
          <a:p>
            <a:r>
              <a:rPr lang="en-US" dirty="0"/>
              <a:t>Nordic nRF52832 module: US$0.1-0.2 (Alibaba)</a:t>
            </a:r>
          </a:p>
          <a:p>
            <a:pPr lvl="1"/>
            <a:r>
              <a:rPr lang="en-US" sz="1400" dirty="0">
                <a:hlinkClick r:id="rId3"/>
              </a:rPr>
              <a:t>http://www.alibaba.com/product-detail/Module-Bluetooth-4-2-NORDIC-NRF52832_60594820230.html?spm=a2700.7724838.0.0.Gfk9YD</a:t>
            </a:r>
            <a:endParaRPr lang="en-US" sz="1400" dirty="0"/>
          </a:p>
          <a:p>
            <a:r>
              <a:rPr lang="en-US" dirty="0"/>
              <a:t>Nordic nRF52832 beacon: US$1-10 (Alibaba)</a:t>
            </a:r>
          </a:p>
          <a:p>
            <a:pPr lvl="1"/>
            <a:r>
              <a:rPr lang="en-US" sz="1400" dirty="0">
                <a:hlinkClick r:id="rId4"/>
              </a:rPr>
              <a:t>https://www.alibaba.com/product-detail/Motion-sensor-nRF52832-beacon-ble_60410946591.html?spm=a2700.7724838.0.0.Gfk9YD&amp;s=p</a:t>
            </a:r>
            <a:r>
              <a:rPr lang="en-US" sz="1400" dirty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 – Other </a:t>
            </a:r>
            <a:r>
              <a:rPr lang="en-MY" sz="4000" dirty="0" err="1"/>
              <a:t>IoT</a:t>
            </a:r>
            <a:r>
              <a:rPr lang="en-MY" sz="4000" dirty="0"/>
              <a:t> beacons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8197" y="5632174"/>
            <a:ext cx="5884794" cy="8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935" t="10089" r="25738" b="4090"/>
          <a:stretch/>
        </p:blipFill>
        <p:spPr>
          <a:xfrm>
            <a:off x="887531" y="4123020"/>
            <a:ext cx="3839745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4102376" cy="41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MAG3110 Magnetometer</a:t>
            </a:r>
          </a:p>
          <a:p>
            <a:r>
              <a:rPr lang="en-US" dirty="0"/>
              <a:t>Infrared Transmitter</a:t>
            </a:r>
          </a:p>
          <a:p>
            <a:r>
              <a:rPr lang="en-US" dirty="0"/>
              <a:t>Thermometer</a:t>
            </a:r>
          </a:p>
          <a:p>
            <a:r>
              <a:rPr lang="en-US" dirty="0"/>
              <a:t>Light sensor</a:t>
            </a:r>
          </a:p>
          <a:p>
            <a:r>
              <a:rPr lang="en-US" dirty="0"/>
              <a:t>Battery level sensor</a:t>
            </a:r>
          </a:p>
          <a:p>
            <a:r>
              <a:rPr lang="en-US" dirty="0"/>
              <a:t>Capacitive sensing pin</a:t>
            </a:r>
          </a:p>
          <a:p>
            <a:r>
              <a:rPr lang="en-US" dirty="0"/>
              <a:t>NFC tag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Sensors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2" descr="mage result for puck.js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5958" r="21545"/>
          <a:stretch/>
        </p:blipFill>
        <p:spPr bwMode="auto">
          <a:xfrm>
            <a:off x="4827768" y="1690689"/>
            <a:ext cx="3687582" cy="40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6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98251" y="5382883"/>
            <a:ext cx="3146097" cy="1031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2. Begin programming!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587625" y="1152939"/>
            <a:ext cx="2159560" cy="209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1. Download Web IDE (Windows)</a:t>
            </a:r>
          </a:p>
          <a:p>
            <a:pPr marL="0" indent="0">
              <a:buNone/>
            </a:pPr>
            <a:r>
              <a:rPr lang="en-MY" sz="2600" dirty="0"/>
              <a:t>Chrome (Android)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1232451"/>
            <a:ext cx="6126921" cy="3589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9" y="3631096"/>
            <a:ext cx="5272892" cy="296600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2376468">
            <a:off x="3351804" y="3180416"/>
            <a:ext cx="2623461" cy="148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581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51" y="1202565"/>
            <a:ext cx="7837366" cy="5333145"/>
          </a:xfrm>
        </p:spPr>
        <p:txBody>
          <a:bodyPr>
            <a:normAutofit/>
          </a:bodyPr>
          <a:lstStyle/>
          <a:p>
            <a:r>
              <a:rPr lang="en-MY" sz="2600" dirty="0"/>
              <a:t>No programming knowledge required – Graphic IDE Included</a:t>
            </a:r>
          </a:p>
          <a:p>
            <a:r>
              <a:rPr lang="en-MY" sz="2600" dirty="0"/>
              <a:t>But basic knowledge in JavaScript recommended</a:t>
            </a:r>
          </a:p>
          <a:p>
            <a:r>
              <a:rPr lang="en-MY" sz="2600" dirty="0"/>
              <a:t>Requires Bluetooth connection on the programming device</a:t>
            </a:r>
          </a:p>
          <a:p>
            <a:endParaRPr lang="en-MY" sz="2600" dirty="0"/>
          </a:p>
          <a:p>
            <a:r>
              <a:rPr lang="en-MY" sz="2600" dirty="0"/>
              <a:t>Windows – Install Web IDE </a:t>
            </a:r>
          </a:p>
          <a:p>
            <a:r>
              <a:rPr lang="en-MY" sz="2600" dirty="0"/>
              <a:t>Android - </a:t>
            </a:r>
            <a:r>
              <a:rPr lang="en-US" sz="2600" dirty="0"/>
              <a:t>Android 6 (Marshmallow) or later required</a:t>
            </a:r>
          </a:p>
          <a:p>
            <a:pPr lvl="1"/>
            <a:r>
              <a:rPr lang="en-MY" sz="2000" dirty="0"/>
              <a:t>Android 5 works with latest Chromium build</a:t>
            </a:r>
          </a:p>
          <a:p>
            <a:r>
              <a:rPr lang="en-MY" sz="2600" dirty="0"/>
              <a:t>Mac OS - OS X Yosemite above</a:t>
            </a:r>
          </a:p>
          <a:p>
            <a:r>
              <a:rPr lang="en-MY" sz="2600" dirty="0"/>
              <a:t>Chromebook – all supported</a:t>
            </a:r>
          </a:p>
          <a:p>
            <a:r>
              <a:rPr lang="en-MY" sz="2600" dirty="0"/>
              <a:t>Linux - </a:t>
            </a:r>
            <a:r>
              <a:rPr lang="en-MY" sz="2600" dirty="0" err="1"/>
              <a:t>BlueZ</a:t>
            </a:r>
            <a:r>
              <a:rPr lang="en-MY" sz="2600" dirty="0"/>
              <a:t> 5.41+ required </a:t>
            </a:r>
          </a:p>
          <a:p>
            <a:endParaRPr lang="en-MY" sz="2600" dirty="0"/>
          </a:p>
          <a:p>
            <a:endParaRPr lang="en-MY" sz="2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72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54243"/>
            <a:ext cx="7492810" cy="4368871"/>
          </a:xfrm>
        </p:spPr>
        <p:txBody>
          <a:bodyPr>
            <a:normAutofit/>
          </a:bodyPr>
          <a:lstStyle/>
          <a:p>
            <a:r>
              <a:rPr lang="en-MY" sz="2600" dirty="0"/>
              <a:t>Originally used as compass</a:t>
            </a:r>
          </a:p>
          <a:p>
            <a:r>
              <a:rPr lang="en-MY" sz="2600" dirty="0"/>
              <a:t>Can be configured to use as a metal detector</a:t>
            </a:r>
          </a:p>
          <a:p>
            <a:r>
              <a:rPr lang="en-MY" sz="2600" dirty="0"/>
              <a:t>Example: Use magnetometer to detect presence of car in parking lot</a:t>
            </a:r>
          </a:p>
          <a:p>
            <a:endParaRPr lang="en-MY" sz="2600" dirty="0"/>
          </a:p>
        </p:txBody>
      </p:sp>
      <p:pic>
        <p:nvPicPr>
          <p:cNvPr id="7" name="Picture 6" descr="A picture containing black, sitting, ground, ca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-474" r="36290"/>
          <a:stretch/>
        </p:blipFill>
        <p:spPr>
          <a:xfrm>
            <a:off x="4833893" y="3089768"/>
            <a:ext cx="3907328" cy="3424326"/>
          </a:xfrm>
          <a:prstGeom prst="rect">
            <a:avLst/>
          </a:prstGeom>
        </p:spPr>
      </p:pic>
      <p:pic>
        <p:nvPicPr>
          <p:cNvPr id="9" name="Picture 8" descr="A car parked in a parking lot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19711" r="21883"/>
          <a:stretch/>
        </p:blipFill>
        <p:spPr>
          <a:xfrm>
            <a:off x="833148" y="3082579"/>
            <a:ext cx="3564834" cy="3433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</p:spTree>
    <p:extLst>
      <p:ext uri="{BB962C8B-B14F-4D97-AF65-F5344CB8AC3E}">
        <p14:creationId xmlns:p14="http://schemas.microsoft.com/office/powerpoint/2010/main" val="61350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800" dirty="0"/>
              <a:t>Device which measures magnetic fields</a:t>
            </a:r>
          </a:p>
          <a:p>
            <a:r>
              <a:rPr lang="en-US" sz="2800" dirty="0"/>
              <a:t>Senses magnetic flux density </a:t>
            </a:r>
            <a:r>
              <a:rPr lang="en-US" sz="2800" dirty="0">
                <a:sym typeface="Wingdings"/>
              </a:rPr>
              <a:t> detects fluctuations in the Earth’s field</a:t>
            </a:r>
          </a:p>
          <a:p>
            <a:r>
              <a:rPr lang="en-US" sz="2800" dirty="0">
                <a:sym typeface="Wingdings"/>
              </a:rPr>
              <a:t>Vector magnetometer: measure flux density value in 3 dimensional space</a:t>
            </a:r>
          </a:p>
          <a:p>
            <a:r>
              <a:rPr lang="en-US" sz="2800" dirty="0">
                <a:sym typeface="Wingdings"/>
              </a:rPr>
              <a:t>Common application: compass, location tracking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10" name="Picture 4" descr="mage result for mag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" y="4474564"/>
            <a:ext cx="2889856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6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Puck.mag</a:t>
            </a:r>
            <a:r>
              <a:rPr lang="en-US" sz="26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function returns the magnetometer reading in three dimensions (x, y, z)</a:t>
            </a:r>
          </a:p>
          <a:p>
            <a:r>
              <a:rPr lang="en-US" sz="2800" dirty="0"/>
              <a:t>Use root mean square function (RMS) to convert the reading into a more manageable form</a:t>
            </a:r>
          </a:p>
          <a:p>
            <a:r>
              <a:rPr lang="en-US" sz="2800" dirty="0"/>
              <a:t>Weakness: Moving the magnetometer will affect reading 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0984" t="26848" r="2622" b="48251"/>
          <a:stretch/>
        </p:blipFill>
        <p:spPr>
          <a:xfrm>
            <a:off x="254831" y="4452078"/>
            <a:ext cx="5571290" cy="22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169517"/>
            <a:ext cx="7492810" cy="4578450"/>
          </a:xfrm>
        </p:spPr>
        <p:txBody>
          <a:bodyPr>
            <a:normAutofit/>
          </a:bodyPr>
          <a:lstStyle/>
          <a:p>
            <a:r>
              <a:rPr lang="en-US" sz="2600" dirty="0"/>
              <a:t>How it works: The capacitive sensor sense the change in capacitance in the surrounding area of the antenna, which is affected by the dielectric of the object nearby. (e.g. Dielectric of air &lt; Dielectric of water) </a:t>
            </a:r>
          </a:p>
          <a:p>
            <a:r>
              <a:rPr lang="en-US" sz="2600" dirty="0"/>
              <a:t>Puck.js contains a capacitive sensing pin (D11).  </a:t>
            </a:r>
          </a:p>
          <a:p>
            <a:r>
              <a:rPr lang="en-US" sz="2600" dirty="0"/>
              <a:t>Attach the pin to a large surface area using wire to increase sensitivity of sensing capacitance change.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7" name="Picture 2" descr="mage result for capacitiv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2" y="4438738"/>
            <a:ext cx="3085444" cy="2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40" y="4643617"/>
            <a:ext cx="3540425" cy="12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89312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liquid – use as water level sensor</a:t>
            </a:r>
          </a:p>
          <a:p>
            <a:r>
              <a:rPr lang="en-MY" sz="2600" dirty="0"/>
              <a:t>Can tell difference between different water levels</a:t>
            </a:r>
          </a:p>
          <a:p>
            <a:endParaRPr lang="en-MY" sz="2600" dirty="0"/>
          </a:p>
        </p:txBody>
      </p:sp>
      <p:pic>
        <p:nvPicPr>
          <p:cNvPr id="5" name="Picture 4" descr="A desk with a keyboard and a cup of coffe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t="9082" b="16329"/>
          <a:stretch/>
        </p:blipFill>
        <p:spPr>
          <a:xfrm>
            <a:off x="1317972" y="2524605"/>
            <a:ext cx="3148012" cy="4174369"/>
          </a:xfrm>
          <a:prstGeom prst="rect">
            <a:avLst/>
          </a:prstGeom>
        </p:spPr>
      </p:pic>
      <p:pic>
        <p:nvPicPr>
          <p:cNvPr id="8" name="Picture 7" descr="A cup of coffe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t="5798" b="14395"/>
          <a:stretch/>
        </p:blipFill>
        <p:spPr>
          <a:xfrm>
            <a:off x="4896056" y="2525742"/>
            <a:ext cx="2922727" cy="41467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403206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215816"/>
            <a:ext cx="7749102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solid – use as gun detector</a:t>
            </a:r>
          </a:p>
          <a:p>
            <a:r>
              <a:rPr lang="en-MY" sz="2600" dirty="0"/>
              <a:t>Can tell difference between empty and full gun holster</a:t>
            </a:r>
          </a:p>
          <a:p>
            <a:endParaRPr lang="en-MY" sz="2600" dirty="0"/>
          </a:p>
        </p:txBody>
      </p:sp>
      <p:pic>
        <p:nvPicPr>
          <p:cNvPr id="6" name="Picture 5" descr="A picture containing table, thing, floor, sitting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7" y="2470376"/>
            <a:ext cx="6025177" cy="33891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340828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156" y="1411556"/>
            <a:ext cx="4564452" cy="4954737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Interconnection (‘Internet’) between embedded devices with communication abilities (‘Things’)</a:t>
            </a:r>
          </a:p>
          <a:p>
            <a:r>
              <a:rPr lang="en-US" sz="2600" dirty="0"/>
              <a:t>Integration of physical world into virtual world</a:t>
            </a:r>
          </a:p>
          <a:p>
            <a:pPr lvl="1"/>
            <a:r>
              <a:rPr lang="en-US" sz="2600" dirty="0"/>
              <a:t>e.g.: Receive physical environment data from sensor in </a:t>
            </a:r>
            <a:r>
              <a:rPr lang="en-US" sz="2600" dirty="0" err="1"/>
              <a:t>IoT</a:t>
            </a:r>
            <a:r>
              <a:rPr lang="en-US" sz="2600" dirty="0"/>
              <a:t> and send data to computer system</a:t>
            </a:r>
          </a:p>
          <a:p>
            <a:r>
              <a:rPr lang="en-US" sz="2600" dirty="0"/>
              <a:t>Convergence of multiple technologies: Ubiquitous wireless connection, real-time analytics, machine learning, commodity sensors, embedded systems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Introduction</a:t>
            </a:r>
          </a:p>
        </p:txBody>
      </p:sp>
      <p:pic>
        <p:nvPicPr>
          <p:cNvPr id="8" name="Picture 2" descr="http://www.theequitykicker.com/wp-content/uploads/2013/07/Screen-Shot-2013-07-31-at-11.32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03" y="1801641"/>
            <a:ext cx="3743863" cy="29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3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Puck.capSense</a:t>
            </a:r>
            <a:r>
              <a:rPr lang="en-US" sz="26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returns the capacitive sensor reading as an integer</a:t>
            </a:r>
          </a:p>
          <a:p>
            <a:r>
              <a:rPr lang="en-US" sz="2800" dirty="0"/>
              <a:t>Code below prints out the capacitive sensor reading every 1000ms/1s</a:t>
            </a:r>
          </a:p>
          <a:p>
            <a:r>
              <a:rPr lang="en-US" sz="2800" dirty="0"/>
              <a:t>Weakness: Needs an external antenna to extend the range, else it only uses the original pin which has extremely short range (&lt;5mm)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1495" t="15303" r="14906" b="71816"/>
          <a:stretch/>
        </p:blipFill>
        <p:spPr>
          <a:xfrm>
            <a:off x="207034" y="4882551"/>
            <a:ext cx="5610614" cy="17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4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Broadcast message using Bluetooth</a:t>
            </a:r>
          </a:p>
          <a:p>
            <a:r>
              <a:rPr lang="en-MY" sz="2600" dirty="0"/>
              <a:t>Supports multiple formats e.g. </a:t>
            </a:r>
            <a:r>
              <a:rPr lang="en-MY" sz="2600" dirty="0" err="1"/>
              <a:t>Eddystone</a:t>
            </a:r>
            <a:r>
              <a:rPr lang="en-MY" sz="2600" dirty="0"/>
              <a:t>, iBeacon</a:t>
            </a:r>
          </a:p>
          <a:p>
            <a:endParaRPr lang="en-MY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120"/>
          <a:stretch/>
        </p:blipFill>
        <p:spPr>
          <a:xfrm>
            <a:off x="5320127" y="2685404"/>
            <a:ext cx="3532326" cy="313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40" y="3644349"/>
            <a:ext cx="2133682" cy="214685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29879" y="4121426"/>
            <a:ext cx="1722782" cy="781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2249543"/>
            <a:ext cx="4744278" cy="1064421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>
            <a:off x="2305878" y="3154017"/>
            <a:ext cx="742122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617" y="3154017"/>
            <a:ext cx="127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On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9252" y="5181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400" dirty="0"/>
              <a:t>Google Beacon Tools app on Android</a:t>
            </a:r>
          </a:p>
        </p:txBody>
      </p:sp>
    </p:spTree>
    <p:extLst>
      <p:ext uri="{BB962C8B-B14F-4D97-AF65-F5344CB8AC3E}">
        <p14:creationId xmlns:p14="http://schemas.microsoft.com/office/powerpoint/2010/main" val="89460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4444810" cy="5509663"/>
          </a:xfrm>
        </p:spPr>
        <p:txBody>
          <a:bodyPr>
            <a:normAutofit/>
          </a:bodyPr>
          <a:lstStyle/>
          <a:p>
            <a:r>
              <a:rPr lang="en-MY" sz="2800" dirty="0"/>
              <a:t>Broadcast message can be defined by user</a:t>
            </a:r>
          </a:p>
          <a:p>
            <a:pPr lvl="1"/>
            <a:r>
              <a:rPr lang="en-MY" sz="2500" dirty="0"/>
              <a:t>URL</a:t>
            </a:r>
          </a:p>
          <a:p>
            <a:pPr lvl="1"/>
            <a:r>
              <a:rPr lang="en-MY" sz="2500" dirty="0"/>
              <a:t>Battery Level</a:t>
            </a:r>
          </a:p>
          <a:p>
            <a:pPr lvl="1"/>
            <a:r>
              <a:rPr lang="en-MY" sz="2500" dirty="0"/>
              <a:t>Sensor reading</a:t>
            </a:r>
          </a:p>
          <a:p>
            <a:pPr lvl="1"/>
            <a:r>
              <a:rPr lang="en-MY" sz="2500" dirty="0"/>
              <a:t>etc.</a:t>
            </a:r>
          </a:p>
          <a:p>
            <a:pPr marL="0" indent="0">
              <a:buNone/>
            </a:pPr>
            <a:endParaRPr lang="en-MY" sz="2800" dirty="0"/>
          </a:p>
          <a:p>
            <a:r>
              <a:rPr lang="en-MY" sz="2800" dirty="0"/>
              <a:t>Transmission power and rate can be configured</a:t>
            </a:r>
          </a:p>
          <a:p>
            <a:r>
              <a:rPr lang="en-MY" sz="2800" dirty="0"/>
              <a:t>Maximum range: ~50m</a:t>
            </a:r>
          </a:p>
          <a:p>
            <a:endParaRPr lang="en-MY" sz="2600" dirty="0"/>
          </a:p>
        </p:txBody>
      </p:sp>
      <p:sp>
        <p:nvSpPr>
          <p:cNvPr id="10" name="Rounded Rectangle 21"/>
          <p:cNvSpPr/>
          <p:nvPr/>
        </p:nvSpPr>
        <p:spPr>
          <a:xfrm>
            <a:off x="5476568" y="1248188"/>
            <a:ext cx="3110133" cy="236174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5609" y="1850948"/>
            <a:ext cx="564127" cy="56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ircular Arrow 57"/>
          <p:cNvSpPr/>
          <p:nvPr/>
        </p:nvSpPr>
        <p:spPr>
          <a:xfrm>
            <a:off x="5476568" y="1357375"/>
            <a:ext cx="3013365" cy="2583698"/>
          </a:xfrm>
          <a:prstGeom prst="circularArrow">
            <a:avLst>
              <a:gd name="adj1" fmla="val 1148"/>
              <a:gd name="adj2" fmla="val 428692"/>
              <a:gd name="adj3" fmla="val 682521"/>
              <a:gd name="adj4" fmla="val 9227311"/>
              <a:gd name="adj5" fmla="val 772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175576" y="1543435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5" name="Isosceles Triangle 14"/>
          <p:cNvSpPr/>
          <p:nvPr/>
        </p:nvSpPr>
        <p:spPr>
          <a:xfrm>
            <a:off x="5652218" y="2941601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6" name="Isosceles Triangle 15"/>
          <p:cNvSpPr/>
          <p:nvPr/>
        </p:nvSpPr>
        <p:spPr>
          <a:xfrm>
            <a:off x="7383466" y="1512548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7" name="Isosceles Triangle 16"/>
          <p:cNvSpPr/>
          <p:nvPr/>
        </p:nvSpPr>
        <p:spPr>
          <a:xfrm>
            <a:off x="8122852" y="2487591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8" name="Picture 17" descr="A person standing in a bathroom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30889" r="13879"/>
          <a:stretch/>
        </p:blipFill>
        <p:spPr>
          <a:xfrm>
            <a:off x="5367130" y="3497644"/>
            <a:ext cx="3281541" cy="26116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</p:spTree>
    <p:extLst>
      <p:ext uri="{BB962C8B-B14F-4D97-AF65-F5344CB8AC3E}">
        <p14:creationId xmlns:p14="http://schemas.microsoft.com/office/powerpoint/2010/main" val="93000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6461964" cy="5509663"/>
          </a:xfrm>
        </p:spPr>
        <p:txBody>
          <a:bodyPr>
            <a:normAutofit/>
          </a:bodyPr>
          <a:lstStyle/>
          <a:p>
            <a:r>
              <a:rPr lang="en-US" sz="2600" dirty="0"/>
              <a:t>Open BLE beacon </a:t>
            </a:r>
            <a:r>
              <a:rPr lang="en-US" sz="2600" u="sng" dirty="0"/>
              <a:t>format</a:t>
            </a:r>
            <a:r>
              <a:rPr lang="en-US" sz="2600" dirty="0"/>
              <a:t> from Google</a:t>
            </a:r>
          </a:p>
          <a:p>
            <a:r>
              <a:rPr lang="en-US" sz="2600" dirty="0"/>
              <a:t>Part of Google beacon platform</a:t>
            </a:r>
          </a:p>
          <a:p>
            <a:r>
              <a:rPr lang="en-US" sz="2600" dirty="0"/>
              <a:t>Can be detected by both Android and iOS devices</a:t>
            </a:r>
          </a:p>
          <a:p>
            <a:r>
              <a:rPr lang="en-US" sz="2600" dirty="0"/>
              <a:t>Can broadcast different types of payload: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-UID: unique and static ID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-URL: compressed URL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-TLM (telemetry): beacon status data, should be interleaved with UID/EID, encrypted </a:t>
            </a:r>
            <a:r>
              <a:rPr lang="en-US" sz="2200" dirty="0" err="1"/>
              <a:t>eTLM</a:t>
            </a:r>
            <a:r>
              <a:rPr lang="en-US" sz="2200" dirty="0"/>
              <a:t> version is available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-EID: time-varying beacon frame, resolved to stable information by a linked resolver, such as Google Proximity Beacon API.</a:t>
            </a:r>
          </a:p>
          <a:p>
            <a:r>
              <a:rPr lang="en-US" sz="2600" dirty="0"/>
              <a:t>Puck supports </a:t>
            </a:r>
            <a:r>
              <a:rPr lang="en-US" sz="2600" dirty="0" err="1"/>
              <a:t>Eddystone</a:t>
            </a:r>
            <a:r>
              <a:rPr lang="en-US" sz="2600" dirty="0"/>
              <a:t>-URL</a:t>
            </a:r>
          </a:p>
          <a:p>
            <a:endParaRPr lang="en-MY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err="1"/>
              <a:t>Eddystone</a:t>
            </a:r>
            <a:endParaRPr lang="en-MY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34" y="1054665"/>
            <a:ext cx="1732048" cy="1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7"/>
            <a:ext cx="7492810" cy="2881278"/>
          </a:xfrm>
        </p:spPr>
        <p:txBody>
          <a:bodyPr>
            <a:normAutofit/>
          </a:bodyPr>
          <a:lstStyle/>
          <a:p>
            <a:r>
              <a:rPr lang="en-US" sz="2800" dirty="0"/>
              <a:t>Simple way:</a:t>
            </a:r>
          </a:p>
          <a:p>
            <a:pPr lvl="1"/>
            <a:r>
              <a:rPr lang="en-US" sz="2500" dirty="0">
                <a:latin typeface="Consolas" panose="020B0609020204030204" pitchFamily="49" charset="0"/>
              </a:rPr>
              <a:t>require(“</a:t>
            </a:r>
            <a:r>
              <a:rPr lang="en-US" sz="2500" dirty="0" err="1">
                <a:latin typeface="Consolas" panose="020B0609020204030204" pitchFamily="49" charset="0"/>
              </a:rPr>
              <a:t>ble_eddystone</a:t>
            </a:r>
            <a:r>
              <a:rPr lang="en-US" sz="2500" dirty="0">
                <a:latin typeface="Consolas" panose="020B0609020204030204" pitchFamily="49" charset="0"/>
              </a:rPr>
              <a:t>”).advertise(“goo.gl/B3J0Oc”);</a:t>
            </a:r>
          </a:p>
          <a:p>
            <a:r>
              <a:rPr lang="en-US" sz="2800" dirty="0"/>
              <a:t>Another way:</a:t>
            </a:r>
          </a:p>
          <a:p>
            <a:pPr lvl="1"/>
            <a:r>
              <a:rPr lang="en-US" sz="2500" dirty="0" err="1">
                <a:latin typeface="Consolas" panose="020B0609020204030204" pitchFamily="49" charset="0"/>
              </a:rPr>
              <a:t>NRF.setAdvertising</a:t>
            </a:r>
            <a:r>
              <a:rPr lang="en-US" sz="2500" dirty="0">
                <a:latin typeface="Consolas" panose="020B0609020204030204" pitchFamily="49" charset="0"/>
              </a:rPr>
              <a:t>(&lt;data&gt;, &lt;options&gt;)</a:t>
            </a:r>
          </a:p>
          <a:p>
            <a:pPr lvl="1"/>
            <a:r>
              <a:rPr lang="en-US" sz="2500" dirty="0"/>
              <a:t>Allows you to customize the data to be sent through Bluetooth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622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hlinkClick r:id="rId4"/>
              </a:rPr>
              <a:t>https://www.espruino.com/Reference#l_NRF_setAdvertising</a:t>
            </a:r>
            <a:r>
              <a:rPr lang="en-MY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4590" t="48231" r="36065" b="22239"/>
          <a:stretch/>
        </p:blipFill>
        <p:spPr>
          <a:xfrm>
            <a:off x="374755" y="3990232"/>
            <a:ext cx="4676931" cy="250829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387324" y="3976722"/>
            <a:ext cx="3546814" cy="1794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>
                <a:latin typeface="Consolas" panose="020B0609020204030204" pitchFamily="49" charset="0"/>
              </a:rPr>
              <a:t>NRF.setTxPower</a:t>
            </a:r>
            <a:r>
              <a:rPr lang="en-US" sz="25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500" dirty="0"/>
              <a:t>Configure the transmission power (in units of dBm)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</p:spTree>
    <p:extLst>
      <p:ext uri="{BB962C8B-B14F-4D97-AF65-F5344CB8AC3E}">
        <p14:creationId xmlns:p14="http://schemas.microsoft.com/office/powerpoint/2010/main" val="591707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5564518"/>
          </a:xfrm>
        </p:spPr>
        <p:txBody>
          <a:bodyPr>
            <a:normAutofit/>
          </a:bodyPr>
          <a:lstStyle/>
          <a:p>
            <a:r>
              <a:rPr lang="en-US" sz="2600" dirty="0"/>
              <a:t>There are two types of Bluetooth broadcast that is supported by the Puck.js</a:t>
            </a:r>
          </a:p>
          <a:p>
            <a:r>
              <a:rPr lang="en-US" sz="2600" b="1" dirty="0"/>
              <a:t>Advertising</a:t>
            </a:r>
          </a:p>
          <a:p>
            <a:pPr lvl="1"/>
            <a:r>
              <a:rPr lang="en-US" sz="2300" dirty="0"/>
              <a:t>The Puck advertise a Bluetooth message, it might or might not have a receiver</a:t>
            </a:r>
          </a:p>
          <a:p>
            <a:pPr lvl="1"/>
            <a:r>
              <a:rPr lang="en-US" sz="2300" dirty="0"/>
              <a:t>Message can be read by all other beacons/Bluetooth scanners nearby</a:t>
            </a:r>
          </a:p>
          <a:p>
            <a:pPr lvl="1"/>
            <a:r>
              <a:rPr lang="en-US" sz="2300" dirty="0"/>
              <a:t>e.g. BLE Mesh</a:t>
            </a:r>
            <a:endParaRPr lang="en-US" sz="2600" dirty="0"/>
          </a:p>
          <a:p>
            <a:r>
              <a:rPr lang="en-US" sz="2600" b="1" dirty="0"/>
              <a:t>Pairing</a:t>
            </a:r>
          </a:p>
          <a:p>
            <a:pPr lvl="1"/>
            <a:r>
              <a:rPr lang="en-US" sz="2300" dirty="0"/>
              <a:t>The Puck searches for a receiver, establish a connection with it, then transmit the message</a:t>
            </a:r>
          </a:p>
          <a:p>
            <a:pPr lvl="1"/>
            <a:r>
              <a:rPr lang="en-US" sz="2300" dirty="0"/>
              <a:t>Can tell when the message is transmitted and received successfully (Using UART over BLE)</a:t>
            </a:r>
          </a:p>
          <a:p>
            <a:pPr lvl="1"/>
            <a:r>
              <a:rPr lang="en-US" sz="2300" dirty="0"/>
              <a:t>e.g. Puck to Puck communication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Broadcasting</a:t>
            </a:r>
          </a:p>
        </p:txBody>
      </p:sp>
    </p:spTree>
    <p:extLst>
      <p:ext uri="{BB962C8B-B14F-4D97-AF65-F5344CB8AC3E}">
        <p14:creationId xmlns:p14="http://schemas.microsoft.com/office/powerpoint/2010/main" val="324297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Puck can listen to other Bluetooth broadcasts nearby</a:t>
            </a:r>
          </a:p>
          <a:p>
            <a:r>
              <a:rPr lang="en-MY" sz="2500" dirty="0"/>
              <a:t>Can act as a relay to increase the effective range of broadcast</a:t>
            </a:r>
          </a:p>
          <a:p>
            <a:r>
              <a:rPr lang="en-MY" sz="2500" dirty="0"/>
              <a:t>Puck to Puck communication has been tested</a:t>
            </a:r>
          </a:p>
          <a:p>
            <a:r>
              <a:rPr lang="en-MY" sz="2500" dirty="0"/>
              <a:t>Maximum range: ~10m (unobstructed)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BLE Mesh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836" y="3562470"/>
            <a:ext cx="3695937" cy="2542534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982818" y="3432313"/>
            <a:ext cx="3896139" cy="2756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500" dirty="0"/>
              <a:t>Use case:</a:t>
            </a:r>
          </a:p>
          <a:p>
            <a:r>
              <a:rPr lang="en-MY" sz="2500" dirty="0"/>
              <a:t>Puck broadcast sensor data </a:t>
            </a:r>
          </a:p>
          <a:p>
            <a:r>
              <a:rPr lang="en-MY" sz="2500" dirty="0"/>
              <a:t>Sensor data read by nearby Pucks and rebroadcasted</a:t>
            </a:r>
          </a:p>
          <a:p>
            <a:r>
              <a:rPr lang="en-MY" sz="2500" dirty="0"/>
              <a:t>Extend range + Ensure data gets to the intended recipient (e.g. a gateway)</a:t>
            </a:r>
          </a:p>
        </p:txBody>
      </p:sp>
    </p:spTree>
    <p:extLst>
      <p:ext uri="{BB962C8B-B14F-4D97-AF65-F5344CB8AC3E}">
        <p14:creationId xmlns:p14="http://schemas.microsoft.com/office/powerpoint/2010/main" val="804557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7437620" y="1584732"/>
            <a:ext cx="1379096" cy="12059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>
                <a:sym typeface="Wingdings"/>
              </a:rPr>
              <a:t>Connection between three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possible</a:t>
            </a:r>
          </a:p>
          <a:p>
            <a:r>
              <a:rPr lang="en-US" sz="2600" dirty="0">
                <a:sym typeface="Wingdings"/>
              </a:rPr>
              <a:t>Able to expand to much more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in the future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7" name="Picture 6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36" y="3785600"/>
            <a:ext cx="1460958" cy="1460958"/>
          </a:xfrm>
          <a:prstGeom prst="rect">
            <a:avLst/>
          </a:prstGeom>
        </p:spPr>
      </p:pic>
      <p:pic>
        <p:nvPicPr>
          <p:cNvPr id="11" name="Picture 10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30" y="2214131"/>
            <a:ext cx="1460958" cy="1460958"/>
          </a:xfrm>
          <a:prstGeom prst="rect">
            <a:avLst/>
          </a:prstGeom>
        </p:spPr>
      </p:pic>
      <p:pic>
        <p:nvPicPr>
          <p:cNvPr id="12" name="Picture 11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66" y="4492636"/>
            <a:ext cx="1460958" cy="1460958"/>
          </a:xfrm>
          <a:prstGeom prst="rect">
            <a:avLst/>
          </a:prstGeom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3" y="4998283"/>
            <a:ext cx="1239811" cy="185971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4" y="2986789"/>
            <a:ext cx="1327254" cy="1990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67" y="3162924"/>
            <a:ext cx="1294373" cy="1093160"/>
          </a:xfrm>
          <a:prstGeom prst="rect">
            <a:avLst/>
          </a:prstGeom>
        </p:spPr>
      </p:pic>
      <p:pic>
        <p:nvPicPr>
          <p:cNvPr id="17" name="Picture 16" descr="A picture containing iPod, electronics&#10;&#10;Description generated with very high confidence"/>
          <p:cNvPicPr>
            <a:picLocks noChangeAspect="1"/>
          </p:cNvPicPr>
          <p:nvPr/>
        </p:nvPicPr>
        <p:blipFill rotWithShape="1">
          <a:blip r:embed="rId8"/>
          <a:srcRect l="22531" t="12417" r="32686" b="16949"/>
          <a:stretch/>
        </p:blipFill>
        <p:spPr>
          <a:xfrm>
            <a:off x="2668249" y="5256640"/>
            <a:ext cx="959371" cy="1084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2368446" y="2166850"/>
            <a:ext cx="1379096" cy="1205936"/>
          </a:xfrm>
          <a:prstGeom prst="rect">
            <a:avLst/>
          </a:prstGeom>
        </p:spPr>
      </p:pic>
      <p:pic>
        <p:nvPicPr>
          <p:cNvPr id="22" name="Picture 21" descr="A picture containing white, sitting, wall, next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154" y="5546981"/>
            <a:ext cx="1311019" cy="1311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82649" y="3312826"/>
            <a:ext cx="569626" cy="65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2056151" y="3929921"/>
            <a:ext cx="1736360" cy="507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944380" y="4364636"/>
            <a:ext cx="182380" cy="702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366603" y="5683770"/>
            <a:ext cx="1166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2" idx="1"/>
          </p:cNvCxnSpPr>
          <p:nvPr/>
        </p:nvCxnSpPr>
        <p:spPr>
          <a:xfrm>
            <a:off x="3717561" y="5771213"/>
            <a:ext cx="802593" cy="4312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871803" y="3417757"/>
            <a:ext cx="584618" cy="569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2970551" y="3465226"/>
            <a:ext cx="132413" cy="1721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906249" y="4349645"/>
            <a:ext cx="747010" cy="926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22" idx="0"/>
          </p:cNvCxnSpPr>
          <p:nvPr/>
        </p:nvCxnSpPr>
        <p:spPr>
          <a:xfrm>
            <a:off x="4829331" y="4994223"/>
            <a:ext cx="346333" cy="552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5713750" y="5651292"/>
            <a:ext cx="312296" cy="227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14" idx="1"/>
          </p:cNvCxnSpPr>
          <p:nvPr/>
        </p:nvCxnSpPr>
        <p:spPr>
          <a:xfrm>
            <a:off x="6133475" y="3435246"/>
            <a:ext cx="1533369" cy="546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780020" y="2685738"/>
            <a:ext cx="1376596" cy="207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8052216" y="2805659"/>
            <a:ext cx="162394" cy="387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78643" y="3510197"/>
            <a:ext cx="462196" cy="1091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6880485" y="2820649"/>
            <a:ext cx="826957" cy="18862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6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692" y="678885"/>
            <a:ext cx="7015397" cy="617911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Puck #1 broadcast temperature data (using </a:t>
            </a:r>
            <a:r>
              <a:rPr lang="en-US" sz="2600" dirty="0" err="1">
                <a:latin typeface="Consolas" panose="020B0609020204030204" pitchFamily="49" charset="0"/>
              </a:rPr>
              <a:t>NRF.setAdvertising</a:t>
            </a:r>
            <a:r>
              <a:rPr lang="en-US" sz="2600" dirty="0">
                <a:latin typeface="Consolas" panose="020B0609020204030204" pitchFamily="49" charset="0"/>
              </a:rPr>
              <a:t>())</a:t>
            </a: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r>
              <a:rPr lang="en-US" sz="2600" dirty="0">
                <a:sym typeface="Wingdings"/>
              </a:rPr>
              <a:t>Puck #2 will scan for Bluetooth broadcast from Puck #1. If found, it will rebroadcast the same temperature data</a:t>
            </a:r>
          </a:p>
          <a:p>
            <a:endParaRPr lang="en-US" sz="2600" dirty="0">
              <a:sym typeface="Wingdings"/>
            </a:endParaRPr>
          </a:p>
          <a:p>
            <a:endParaRPr lang="en-US" sz="2600" dirty="0">
              <a:sym typeface="Wingdings"/>
            </a:endParaRPr>
          </a:p>
          <a:p>
            <a:r>
              <a:rPr lang="en-US" sz="2600" dirty="0">
                <a:sym typeface="Wingdings"/>
              </a:rPr>
              <a:t>When the </a:t>
            </a:r>
            <a:r>
              <a:rPr lang="en-US" sz="2600" dirty="0" err="1">
                <a:sym typeface="Wingdings"/>
              </a:rPr>
              <a:t>micro:bit</a:t>
            </a:r>
            <a:r>
              <a:rPr lang="en-US" sz="2600" dirty="0">
                <a:sym typeface="Wingdings"/>
              </a:rPr>
              <a:t> detects the temperature data, the LED on board will turn on.</a:t>
            </a:r>
            <a:br>
              <a:rPr lang="en-US" sz="2600" dirty="0">
                <a:sym typeface="Wingdings"/>
              </a:rPr>
            </a:br>
            <a:endParaRPr lang="en-US" sz="26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Note: only Puck #1 and #2 requires programming beforehand, the </a:t>
            </a:r>
            <a:r>
              <a:rPr lang="en-US" sz="2000" dirty="0" err="1">
                <a:sym typeface="Wingdings"/>
              </a:rPr>
              <a:t>micro:bit</a:t>
            </a:r>
            <a:r>
              <a:rPr lang="en-US" sz="2000" dirty="0">
                <a:sym typeface="Wingdings"/>
              </a:rPr>
              <a:t> does not contain any preloaded code</a:t>
            </a:r>
          </a:p>
          <a:p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0283" y="0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4" name="Picture 3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" y="320372"/>
            <a:ext cx="1699552" cy="1699552"/>
          </a:xfrm>
          <a:prstGeom prst="rect">
            <a:avLst/>
          </a:prstGeom>
        </p:spPr>
      </p:pic>
      <p:pic>
        <p:nvPicPr>
          <p:cNvPr id="10" name="Picture 9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7" y="2631357"/>
            <a:ext cx="1699552" cy="169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4" y="5366479"/>
            <a:ext cx="1560613" cy="131801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2302" y="553969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#1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4840" y="2804992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#2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4860" y="4948584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Micro:bit</a:t>
            </a:r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8" name="Arrow: Down 17"/>
          <p:cNvSpPr/>
          <p:nvPr/>
        </p:nvSpPr>
        <p:spPr>
          <a:xfrm>
            <a:off x="794479" y="1768839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/>
          <p:cNvSpPr/>
          <p:nvPr/>
        </p:nvSpPr>
        <p:spPr>
          <a:xfrm>
            <a:off x="781987" y="3974891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1803" t="18394" r="37213" b="57613"/>
          <a:stretch/>
        </p:blipFill>
        <p:spPr>
          <a:xfrm>
            <a:off x="2203555" y="1431562"/>
            <a:ext cx="6745574" cy="169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1967" t="26084" r="30000" b="62227"/>
          <a:stretch/>
        </p:blipFill>
        <p:spPr>
          <a:xfrm>
            <a:off x="2188564" y="4174759"/>
            <a:ext cx="6563340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5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/>
              <a:t>The sender Puck can scan all nearby Bluetooth devices and filter out the devices you want to connect to.</a:t>
            </a:r>
          </a:p>
          <a:p>
            <a:r>
              <a:rPr lang="en-US" sz="2600" dirty="0"/>
              <a:t>No prior configuration on the receiving Puck is required</a:t>
            </a:r>
          </a:p>
          <a:p>
            <a:r>
              <a:rPr lang="en-US" sz="2600" dirty="0">
                <a:sym typeface="Wingdings"/>
              </a:rPr>
              <a:t>But if specific user defined functions is required, need to define on receiving Puck first</a:t>
            </a:r>
          </a:p>
          <a:p>
            <a:pPr lvl="1"/>
            <a:r>
              <a:rPr lang="en-US" sz="2300" dirty="0">
                <a:sym typeface="Wingdings"/>
              </a:rPr>
              <a:t>E.g. the </a:t>
            </a:r>
            <a:r>
              <a:rPr lang="en-US" sz="2300" dirty="0">
                <a:latin typeface="Consolas" panose="020B0609020204030204" pitchFamily="49" charset="0"/>
                <a:sym typeface="Wingdings"/>
              </a:rPr>
              <a:t>rebroadcast()</a:t>
            </a:r>
            <a:r>
              <a:rPr lang="en-US" sz="2300" dirty="0">
                <a:sym typeface="Wingdings"/>
              </a:rPr>
              <a:t> function in the picture below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Puck to Puck Comm.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1312" t="43915" r="5737" b="34262"/>
          <a:stretch/>
        </p:blipFill>
        <p:spPr>
          <a:xfrm>
            <a:off x="299802" y="4542020"/>
            <a:ext cx="5231567" cy="20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upload.wikimedia.org/wikipedia/commons/thumb/9/9b/Internet_of_Things.svg/450px-Internet_of_Thing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10641"/>
            <a:ext cx="7570970" cy="479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Trend</a:t>
            </a:r>
          </a:p>
        </p:txBody>
      </p:sp>
    </p:spTree>
    <p:extLst>
      <p:ext uri="{BB962C8B-B14F-4D97-AF65-F5344CB8AC3E}">
        <p14:creationId xmlns:p14="http://schemas.microsoft.com/office/powerpoint/2010/main" val="113628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5251245"/>
          </a:xfrm>
        </p:spPr>
        <p:txBody>
          <a:bodyPr>
            <a:normAutofit lnSpcReduction="10000"/>
          </a:bodyPr>
          <a:lstStyle/>
          <a:p>
            <a:r>
              <a:rPr lang="en-MY" sz="2500" dirty="0"/>
              <a:t>Light Sensor</a:t>
            </a:r>
          </a:p>
          <a:p>
            <a:pPr lvl="1"/>
            <a:r>
              <a:rPr lang="en-MY" sz="2200" dirty="0"/>
              <a:t>Measure the “brightness” of the environment around the Puck</a:t>
            </a:r>
          </a:p>
          <a:p>
            <a:r>
              <a:rPr lang="en-MY" sz="2500" dirty="0"/>
              <a:t>Temperature Sensor</a:t>
            </a:r>
          </a:p>
          <a:p>
            <a:pPr lvl="1"/>
            <a:r>
              <a:rPr lang="en-MY" sz="2200" dirty="0"/>
              <a:t>Measure surrounding temperature</a:t>
            </a:r>
          </a:p>
          <a:p>
            <a:r>
              <a:rPr lang="en-MY" sz="2500" dirty="0"/>
              <a:t>NFC (Near Field Communication)</a:t>
            </a:r>
          </a:p>
          <a:p>
            <a:pPr lvl="1"/>
            <a:r>
              <a:rPr lang="en-MY" sz="2400" dirty="0"/>
              <a:t>Broadcast any data, can be received by NFC-enabled phones</a:t>
            </a:r>
          </a:p>
          <a:p>
            <a:r>
              <a:rPr lang="en-MY" sz="2500" dirty="0"/>
              <a:t>IR (Infrared)</a:t>
            </a:r>
          </a:p>
          <a:p>
            <a:pPr lvl="1"/>
            <a:r>
              <a:rPr lang="en-MY" sz="2200" dirty="0"/>
              <a:t>Act as a controller, can be used as a power on switch</a:t>
            </a:r>
          </a:p>
          <a:p>
            <a:r>
              <a:rPr lang="en-MY" sz="2500" dirty="0"/>
              <a:t>GPIO Pins, LED and Button</a:t>
            </a:r>
          </a:p>
          <a:p>
            <a:pPr lvl="1"/>
            <a:r>
              <a:rPr lang="en-MY" sz="2400" dirty="0"/>
              <a:t>GPIO Pins capable of PWM, SPI, I2C, UART, Analog Input</a:t>
            </a:r>
          </a:p>
          <a:p>
            <a:pPr lvl="1"/>
            <a:r>
              <a:rPr lang="en-MY" sz="2400" dirty="0"/>
              <a:t>Three LEDs for indication or alert purposes</a:t>
            </a:r>
          </a:p>
          <a:p>
            <a:pPr lvl="1"/>
            <a:r>
              <a:rPr lang="en-MY" sz="2400" dirty="0"/>
              <a:t>Push button can be used for user input 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9543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90445"/>
            <a:ext cx="4229525" cy="5382883"/>
          </a:xfrm>
        </p:spPr>
        <p:txBody>
          <a:bodyPr>
            <a:normAutofit lnSpcReduction="10000"/>
          </a:bodyPr>
          <a:lstStyle/>
          <a:p>
            <a:r>
              <a:rPr lang="en-MY" sz="2600" dirty="0"/>
              <a:t>Update using </a:t>
            </a:r>
            <a:r>
              <a:rPr lang="en-MY" sz="2600" b="1" dirty="0" err="1"/>
              <a:t>nRF</a:t>
            </a:r>
            <a:r>
              <a:rPr lang="en-MY" sz="2600" b="1" dirty="0"/>
              <a:t> Toolbox App (Android &amp; iOS)</a:t>
            </a:r>
          </a:p>
          <a:p>
            <a:r>
              <a:rPr lang="en-MY" sz="2600" dirty="0"/>
              <a:t>Download the binaries from the official site</a:t>
            </a:r>
          </a:p>
          <a:p>
            <a:r>
              <a:rPr lang="en-MY" sz="2600" dirty="0"/>
              <a:t>Reset the Puck and boot it in debug mode</a:t>
            </a:r>
          </a:p>
          <a:p>
            <a:r>
              <a:rPr lang="en-MY" sz="2600" dirty="0"/>
              <a:t>Upload the firmware to the Puck using the app</a:t>
            </a:r>
          </a:p>
          <a:p>
            <a:r>
              <a:rPr lang="en-MY" sz="2600" dirty="0"/>
              <a:t>Puck.js is still actively developed – firmware updates to provide new functions are released occasionally</a:t>
            </a:r>
          </a:p>
          <a:p>
            <a:r>
              <a:rPr lang="en-MY" sz="2600" dirty="0"/>
              <a:t>Potential BLE5-supporting firmware</a:t>
            </a:r>
          </a:p>
          <a:p>
            <a:endParaRPr lang="en-MY" sz="22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Update Firmware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72" r="60189"/>
          <a:stretch/>
        </p:blipFill>
        <p:spPr>
          <a:xfrm>
            <a:off x="5279366" y="1173193"/>
            <a:ext cx="3640347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Materials:</a:t>
            </a:r>
          </a:p>
          <a:p>
            <a:pPr lvl="1"/>
            <a:r>
              <a:rPr lang="en-MY" sz="2200" dirty="0"/>
              <a:t>Tablet with Web Bluetooth enabled/PC</a:t>
            </a:r>
          </a:p>
          <a:p>
            <a:pPr lvl="1"/>
            <a:r>
              <a:rPr lang="en-MY" sz="2200" dirty="0"/>
              <a:t>Puck.js</a:t>
            </a:r>
          </a:p>
          <a:p>
            <a:r>
              <a:rPr lang="en-MY" sz="2500" dirty="0"/>
              <a:t>Steps (For Tablet):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Open Chrome Web Browser on the tablet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Navigate to </a:t>
            </a:r>
            <a:r>
              <a:rPr lang="en-MY" sz="2200" dirty="0">
                <a:hlinkClick r:id="rId3"/>
              </a:rPr>
              <a:t>http://www.espruino.com/ide/</a:t>
            </a:r>
            <a:r>
              <a:rPr lang="en-MY" sz="22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Connect to the Puck by clicking the top left button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Action Button: Blank 1">
            <a:hlinkClick r:id="" action="ppaction://noaction" highlightClick="1"/>
          </p:cNvPr>
          <p:cNvSpPr/>
          <p:nvPr/>
        </p:nvSpPr>
        <p:spPr>
          <a:xfrm>
            <a:off x="7570033" y="149902"/>
            <a:ext cx="1409077" cy="8694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5000" b="1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924562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For Windows user</a:t>
            </a:r>
          </a:p>
          <a:p>
            <a:r>
              <a:rPr lang="en-MY" sz="2500" dirty="0"/>
              <a:t>Steps (For PC):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For PC, go to </a:t>
            </a:r>
            <a:r>
              <a:rPr lang="en-MY" sz="2500" u="sng" dirty="0">
                <a:solidFill>
                  <a:schemeClr val="accent1"/>
                </a:solidFill>
              </a:rPr>
              <a:t>goo.gl/uK7Fz1 </a:t>
            </a:r>
            <a:r>
              <a:rPr lang="en-MY" sz="2500" dirty="0"/>
              <a:t>and install the Web 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the Puck to your PC (Through Bluetooth options)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to the Puck by clicking the top left button in the IDE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(PC-1)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5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2425439"/>
            <a:ext cx="9146767" cy="44325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128188"/>
            <a:ext cx="6708550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9468" y="791747"/>
            <a:ext cx="4325541" cy="4297087"/>
          </a:xfrm>
        </p:spPr>
        <p:txBody>
          <a:bodyPr>
            <a:normAutofit/>
          </a:bodyPr>
          <a:lstStyle/>
          <a:p>
            <a:r>
              <a:rPr lang="en-MY" sz="2500" dirty="0"/>
              <a:t>Steps:</a:t>
            </a:r>
          </a:p>
          <a:p>
            <a:pPr marL="342900" lvl="1" indent="0">
              <a:buNone/>
            </a:pPr>
            <a:r>
              <a:rPr lang="en-MY" sz="2200" dirty="0"/>
              <a:t>4. Click the “Upload code” button</a:t>
            </a:r>
          </a:p>
          <a:p>
            <a:pPr marL="342900" lvl="1" indent="0">
              <a:buNone/>
            </a:pPr>
            <a:r>
              <a:rPr lang="en-MY" sz="2200" dirty="0"/>
              <a:t>5. The red LED on the Puck should be blinking now </a:t>
            </a:r>
            <a:endParaRPr lang="en-MY" sz="2500" dirty="0"/>
          </a:p>
          <a:p>
            <a:endParaRPr lang="en-MY" sz="25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4837043" y="198783"/>
            <a:ext cx="4187687" cy="200107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5E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6" y="350597"/>
            <a:ext cx="3868743" cy="17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127486" cy="4297087"/>
          </a:xfrm>
        </p:spPr>
        <p:txBody>
          <a:bodyPr>
            <a:normAutofit/>
          </a:bodyPr>
          <a:lstStyle/>
          <a:p>
            <a:r>
              <a:rPr lang="en-MY" sz="2500" dirty="0"/>
              <a:t>There are several codes preloaded in the tablet to showcase the sensors </a:t>
            </a:r>
          </a:p>
          <a:p>
            <a:r>
              <a:rPr lang="en-MY" sz="2500" dirty="0"/>
              <a:t>Feel free to try them out!</a:t>
            </a:r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05" t="44433" r="18960"/>
          <a:stretch/>
        </p:blipFill>
        <p:spPr>
          <a:xfrm>
            <a:off x="504968" y="4408227"/>
            <a:ext cx="3985146" cy="227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5" y="2838820"/>
            <a:ext cx="3142857" cy="1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42" r="7711"/>
          <a:stretch/>
        </p:blipFill>
        <p:spPr>
          <a:xfrm>
            <a:off x="5377218" y="1888082"/>
            <a:ext cx="3439236" cy="230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1940" r="5224"/>
          <a:stretch/>
        </p:blipFill>
        <p:spPr>
          <a:xfrm>
            <a:off x="5377217" y="4394579"/>
            <a:ext cx="3487036" cy="2367886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351128" y="4080681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Down 11"/>
          <p:cNvSpPr/>
          <p:nvPr/>
        </p:nvSpPr>
        <p:spPr>
          <a:xfrm rot="13885609">
            <a:off x="4611524" y="3128075"/>
            <a:ext cx="627797" cy="1866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Arrow: Down 13"/>
          <p:cNvSpPr/>
          <p:nvPr/>
        </p:nvSpPr>
        <p:spPr>
          <a:xfrm>
            <a:off x="7167348" y="3960126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342179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73236"/>
            <a:ext cx="7127486" cy="4893436"/>
          </a:xfrm>
        </p:spPr>
        <p:txBody>
          <a:bodyPr>
            <a:normAutofit fontScale="92500" lnSpcReduction="10000"/>
          </a:bodyPr>
          <a:lstStyle/>
          <a:p>
            <a:r>
              <a:rPr lang="en-MY" sz="2500" b="1" dirty="0"/>
              <a:t>Training_LED.js</a:t>
            </a:r>
          </a:p>
          <a:p>
            <a:r>
              <a:rPr lang="en-MY" sz="2500" dirty="0"/>
              <a:t>Use the button to turn the LED on and off</a:t>
            </a:r>
          </a:p>
          <a:p>
            <a:endParaRPr lang="en-MY" sz="2500" dirty="0"/>
          </a:p>
          <a:p>
            <a:r>
              <a:rPr lang="en-MY" sz="2500" b="1" dirty="0"/>
              <a:t>Training_Magnetometer.js </a:t>
            </a:r>
          </a:p>
          <a:p>
            <a:r>
              <a:rPr lang="en-MY" sz="2500" dirty="0"/>
              <a:t>Turn on Green LED when metal is close by (e.g. scissors/some smartphones)</a:t>
            </a:r>
          </a:p>
          <a:p>
            <a:endParaRPr lang="en-MY" sz="2500" dirty="0"/>
          </a:p>
          <a:p>
            <a:r>
              <a:rPr lang="en-MY" sz="2500" b="1" dirty="0"/>
              <a:t>Training_capSense.js</a:t>
            </a:r>
          </a:p>
          <a:p>
            <a:r>
              <a:rPr lang="en-MY" sz="2500" dirty="0"/>
              <a:t>Turn on Red LED when a finger is placed on D11</a:t>
            </a:r>
          </a:p>
          <a:p>
            <a:endParaRPr lang="en-MY" sz="2500" dirty="0"/>
          </a:p>
          <a:p>
            <a:r>
              <a:rPr lang="en-MY" sz="2500" b="1" dirty="0"/>
              <a:t>Training_Puck2Puck_Master.js</a:t>
            </a:r>
          </a:p>
          <a:p>
            <a:r>
              <a:rPr lang="en-MY" sz="2500" b="1" dirty="0"/>
              <a:t>Training_Puck2Puck_Slave.js </a:t>
            </a:r>
          </a:p>
          <a:p>
            <a:r>
              <a:rPr lang="en-MY" sz="2500" dirty="0"/>
              <a:t>The Master Puck can control the Slave’s LED</a:t>
            </a:r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(4)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148080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083295"/>
            <a:ext cx="7127486" cy="4893436"/>
          </a:xfrm>
        </p:spPr>
        <p:txBody>
          <a:bodyPr>
            <a:normAutofit/>
          </a:bodyPr>
          <a:lstStyle/>
          <a:p>
            <a:r>
              <a:rPr lang="en-MY" sz="2500" b="1" dirty="0"/>
              <a:t>Training_Light.js</a:t>
            </a:r>
          </a:p>
          <a:p>
            <a:r>
              <a:rPr lang="en-MY" sz="2500" dirty="0"/>
              <a:t>Turn on the LED when dark (cover the Puck with your fingers)</a:t>
            </a:r>
          </a:p>
          <a:p>
            <a:endParaRPr lang="en-MY" sz="2500" dirty="0"/>
          </a:p>
          <a:p>
            <a:r>
              <a:rPr lang="en-MY" sz="2500" b="1" dirty="0"/>
              <a:t>Other individual instructions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digitalWrite</a:t>
            </a:r>
            <a:r>
              <a:rPr lang="en-MY" sz="2000" dirty="0">
                <a:latin typeface="Consolas" panose="020B0609020204030204" pitchFamily="49" charset="0"/>
              </a:rPr>
              <a:t>(LED1, 0) – LED1/2/3, 0/1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E.getTemperature</a:t>
            </a:r>
            <a:r>
              <a:rPr lang="en-MY" sz="2000" dirty="0">
                <a:latin typeface="Consolas" panose="020B0609020204030204" pitchFamily="49" charset="0"/>
              </a:rPr>
              <a:t> – get temperature in C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Puck.getBatteryPercentage</a:t>
            </a:r>
            <a:r>
              <a:rPr lang="en-MY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Puck.light</a:t>
            </a:r>
            <a:r>
              <a:rPr lang="en-MY" sz="2000" dirty="0">
                <a:latin typeface="Consolas" panose="020B0609020204030204" pitchFamily="49" charset="0"/>
              </a:rPr>
              <a:t>() – light sensor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Puck.mag</a:t>
            </a:r>
            <a:r>
              <a:rPr lang="en-MY" sz="2000" dirty="0">
                <a:latin typeface="Consolas" panose="020B0609020204030204" pitchFamily="49" charset="0"/>
              </a:rPr>
              <a:t>() – get magnetometer reading (</a:t>
            </a:r>
            <a:r>
              <a:rPr lang="en-MY" sz="2000" dirty="0" err="1">
                <a:latin typeface="Consolas" panose="020B0609020204030204" pitchFamily="49" charset="0"/>
              </a:rPr>
              <a:t>x,y,z</a:t>
            </a:r>
            <a:r>
              <a:rPr lang="en-MY" sz="2000" dirty="0">
                <a:latin typeface="Consolas" panose="020B0609020204030204" pitchFamily="49" charset="0"/>
              </a:rPr>
              <a:t> coordinates)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567322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25" y="1263177"/>
            <a:ext cx="8394491" cy="5392456"/>
          </a:xfrm>
        </p:spPr>
        <p:txBody>
          <a:bodyPr>
            <a:normAutofit/>
          </a:bodyPr>
          <a:lstStyle/>
          <a:p>
            <a:r>
              <a:rPr lang="en-MY" sz="2500" b="1" dirty="0"/>
              <a:t>What does this code do?</a:t>
            </a:r>
          </a:p>
          <a:p>
            <a:endParaRPr lang="en-MY" sz="2500" dirty="0"/>
          </a:p>
          <a:p>
            <a:r>
              <a:rPr lang="en-MY" sz="2500" b="1" dirty="0"/>
              <a:t>Setup</a:t>
            </a:r>
          </a:p>
          <a:p>
            <a:r>
              <a:rPr lang="en-MY" sz="2500" dirty="0"/>
              <a:t>Download </a:t>
            </a:r>
            <a:r>
              <a:rPr lang="en-MY" sz="2500" b="1" u="sng" dirty="0"/>
              <a:t>Exercise.js</a:t>
            </a:r>
            <a:r>
              <a:rPr lang="en-MY" sz="2500" dirty="0"/>
              <a:t> from the site above, fill in the blanks.</a:t>
            </a:r>
          </a:p>
          <a:p>
            <a:endParaRPr lang="en-MY" sz="2500" dirty="0"/>
          </a:p>
          <a:p>
            <a:r>
              <a:rPr lang="en-MY" sz="2500" dirty="0"/>
              <a:t>Press the button. </a:t>
            </a:r>
          </a:p>
          <a:p>
            <a:r>
              <a:rPr lang="en-MY" sz="2500" dirty="0"/>
              <a:t>What does this function do?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Exercise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1182974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2452"/>
            <a:ext cx="7886700" cy="5340626"/>
          </a:xfrm>
        </p:spPr>
        <p:txBody>
          <a:bodyPr>
            <a:normAutofit/>
          </a:bodyPr>
          <a:lstStyle/>
          <a:p>
            <a:r>
              <a:rPr lang="en-US" sz="2600" dirty="0"/>
              <a:t>Some considerations:</a:t>
            </a:r>
          </a:p>
          <a:p>
            <a:pPr lvl="1"/>
            <a:r>
              <a:rPr lang="en-US" sz="2600" dirty="0"/>
              <a:t>Inconspicuous / size</a:t>
            </a:r>
          </a:p>
          <a:p>
            <a:pPr lvl="1"/>
            <a:r>
              <a:rPr lang="en-US" sz="2600" dirty="0"/>
              <a:t>Range</a:t>
            </a:r>
          </a:p>
          <a:p>
            <a:pPr lvl="1"/>
            <a:r>
              <a:rPr lang="en-US" sz="2600" dirty="0"/>
              <a:t>Bluetooth Mesh support</a:t>
            </a:r>
          </a:p>
          <a:p>
            <a:pPr lvl="1"/>
            <a:r>
              <a:rPr lang="en-US" sz="2600" dirty="0"/>
              <a:t>Battery Life</a:t>
            </a:r>
          </a:p>
          <a:p>
            <a:pPr marL="342900" lvl="1" indent="0">
              <a:buNone/>
            </a:pPr>
            <a:endParaRPr lang="en-US" sz="2600" dirty="0"/>
          </a:p>
          <a:p>
            <a:r>
              <a:rPr lang="en-US" sz="2600" dirty="0"/>
              <a:t>Open source hardware design means we can replicate the design and manufacture ourselves to reduce cost</a:t>
            </a:r>
          </a:p>
          <a:p>
            <a:endParaRPr lang="en-US" sz="2600" dirty="0"/>
          </a:p>
          <a:p>
            <a:r>
              <a:rPr lang="en-US" sz="2600" dirty="0"/>
              <a:t>Other Bluetooth beacons can be used as substitute</a:t>
            </a:r>
          </a:p>
          <a:p>
            <a:endParaRPr lang="en-US" sz="2600" dirty="0"/>
          </a:p>
          <a:p>
            <a:r>
              <a:rPr lang="en-US" sz="2600" dirty="0"/>
              <a:t>More testing required </a:t>
            </a:r>
          </a:p>
          <a:p>
            <a:endParaRPr lang="en-US" sz="2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22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58" y="1441312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Connectivity: Able to communicate with another device, preferably using Bluetooth 5 with improved connectivity</a:t>
            </a:r>
          </a:p>
          <a:p>
            <a:r>
              <a:rPr lang="en-US" sz="2600" dirty="0"/>
              <a:t>Heterogeneity: Able to interact with other devices or service platforms through different network</a:t>
            </a:r>
          </a:p>
          <a:p>
            <a:r>
              <a:rPr lang="en-US" sz="2600" dirty="0"/>
              <a:t>Durability: Able to withstand physical environment conditions and long battery life</a:t>
            </a:r>
          </a:p>
          <a:p>
            <a:r>
              <a:rPr lang="en-US" sz="2600" dirty="0"/>
              <a:t>Physical safety: Hard to tamper device / damage users</a:t>
            </a:r>
          </a:p>
          <a:p>
            <a:r>
              <a:rPr lang="en-US" sz="2600" dirty="0"/>
              <a:t>Easy to program and deploy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Controller: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3689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high confidence"/>
          <p:cNvPicPr>
            <a:picLocks noChangeAspect="1"/>
          </p:cNvPicPr>
          <p:nvPr/>
        </p:nvPicPr>
        <p:blipFill rotWithShape="1">
          <a:blip r:embed="rId2"/>
          <a:srcRect l="15171" t="9091" r="296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3"/>
            <a:ext cx="4107942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59" y="3929204"/>
            <a:ext cx="3458199" cy="1206776"/>
          </a:xfrm>
        </p:spPr>
        <p:txBody>
          <a:bodyPr>
            <a:normAutofit/>
          </a:bodyPr>
          <a:lstStyle/>
          <a:p>
            <a:pPr algn="l"/>
            <a:r>
              <a:rPr lang="en-MY" sz="360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59" y="5135981"/>
            <a:ext cx="3458200" cy="713464"/>
          </a:xfrm>
        </p:spPr>
        <p:txBody>
          <a:bodyPr>
            <a:normAutofit/>
          </a:bodyPr>
          <a:lstStyle/>
          <a:p>
            <a:pPr algn="l"/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7461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 err="1"/>
              <a:t>IoT_Innovation</a:t>
            </a:r>
            <a:r>
              <a:rPr lang="en-MY" sz="2500" dirty="0"/>
              <a:t> – Puck.js – Part 1.pptx (Lee Han Cheng)</a:t>
            </a:r>
          </a:p>
          <a:p>
            <a:r>
              <a:rPr lang="en-MY" sz="2500" dirty="0" err="1"/>
              <a:t>IoT_Innovation</a:t>
            </a:r>
            <a:r>
              <a:rPr lang="en-MY" sz="2500" dirty="0"/>
              <a:t> – Puck.js – Part 2.pptx (</a:t>
            </a:r>
            <a:r>
              <a:rPr lang="en-MY" sz="2500" dirty="0" err="1"/>
              <a:t>Dinh</a:t>
            </a:r>
            <a:r>
              <a:rPr lang="en-MY" sz="2500" dirty="0"/>
              <a:t>)</a:t>
            </a:r>
          </a:p>
          <a:p>
            <a:r>
              <a:rPr lang="en-US" sz="2500" dirty="0"/>
              <a:t>[PPT] NEA </a:t>
            </a:r>
            <a:r>
              <a:rPr lang="en-US" sz="2500" dirty="0" err="1"/>
              <a:t>Gravitrap</a:t>
            </a:r>
            <a:r>
              <a:rPr lang="en-US" sz="2500" dirty="0"/>
              <a:t> Water Level Sensing Project.pptx (Ting Yi)</a:t>
            </a:r>
            <a:endParaRPr lang="en-MY" sz="2500" dirty="0"/>
          </a:p>
          <a:p>
            <a:r>
              <a:rPr lang="en-MY" sz="2500" dirty="0">
                <a:hlinkClick r:id="rId3"/>
              </a:rPr>
              <a:t>https://www.espruino.com/Puck.js</a:t>
            </a:r>
            <a:r>
              <a:rPr lang="en-MY" sz="2500" dirty="0"/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08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4" y="1242530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Designed for </a:t>
            </a:r>
            <a:r>
              <a:rPr lang="en-US" sz="2600" dirty="0" err="1"/>
              <a:t>IoT</a:t>
            </a:r>
            <a:endParaRPr lang="en-US" sz="2600" dirty="0"/>
          </a:p>
          <a:p>
            <a:r>
              <a:rPr lang="en-US" sz="2600" dirty="0"/>
              <a:t>Low energy (LE) </a:t>
            </a:r>
            <a:r>
              <a:rPr lang="mr-IN" sz="2600" dirty="0"/>
              <a:t>–</a:t>
            </a:r>
            <a:r>
              <a:rPr lang="en-US" sz="2600" dirty="0"/>
              <a:t> reduce power consumption</a:t>
            </a:r>
          </a:p>
          <a:p>
            <a:r>
              <a:rPr lang="en-US" sz="2600" dirty="0"/>
              <a:t>Uses mesh network topology </a:t>
            </a:r>
            <a:r>
              <a:rPr lang="mr-IN" sz="2600" dirty="0"/>
              <a:t>–</a:t>
            </a:r>
            <a:r>
              <a:rPr lang="en-US" sz="2600" dirty="0"/>
              <a:t> making </a:t>
            </a:r>
            <a:r>
              <a:rPr lang="en-US" sz="2600" dirty="0" err="1"/>
              <a:t>IoT</a:t>
            </a:r>
            <a:r>
              <a:rPr lang="en-US" sz="2600" dirty="0"/>
              <a:t> scalable, no need to worry about range of Bluetooth</a:t>
            </a:r>
          </a:p>
        </p:txBody>
      </p:sp>
      <p:pic>
        <p:nvPicPr>
          <p:cNvPr id="5124" name="Picture 4" descr="mage result for bluetooth mesh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1" y="3076894"/>
            <a:ext cx="6380821" cy="28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</a:t>
            </a:r>
          </a:p>
        </p:txBody>
      </p:sp>
    </p:spTree>
    <p:extLst>
      <p:ext uri="{BB962C8B-B14F-4D97-AF65-F5344CB8AC3E}">
        <p14:creationId xmlns:p14="http://schemas.microsoft.com/office/powerpoint/2010/main" val="156184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93" y="1322043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Up to 2x bandwidth with low energy </a:t>
            </a:r>
          </a:p>
          <a:p>
            <a:pPr lvl="1"/>
            <a:r>
              <a:rPr lang="en-US" sz="2600" dirty="0"/>
              <a:t>From 1Mbps to 2Mbps</a:t>
            </a:r>
          </a:p>
          <a:p>
            <a:r>
              <a:rPr lang="en-US" sz="2600" dirty="0"/>
              <a:t>Up to 4x range with low energy </a:t>
            </a:r>
          </a:p>
          <a:p>
            <a:pPr lvl="1"/>
            <a:r>
              <a:rPr lang="en-US" sz="2600" dirty="0"/>
              <a:t>From ~80m to ~200m</a:t>
            </a:r>
          </a:p>
          <a:p>
            <a:r>
              <a:rPr lang="en-US" sz="2600" dirty="0"/>
              <a:t>Up to 8x broadcasting message capacity</a:t>
            </a:r>
          </a:p>
          <a:p>
            <a:pPr lvl="1"/>
            <a:r>
              <a:rPr lang="en-US" sz="2600" dirty="0"/>
              <a:t>From 31 bytes to 255 bytes</a:t>
            </a:r>
          </a:p>
          <a:p>
            <a:r>
              <a:rPr lang="en-US" sz="2600" dirty="0"/>
              <a:t>Interoperability improvement: communication between compatible profiles</a:t>
            </a:r>
          </a:p>
          <a:p>
            <a:r>
              <a:rPr lang="en-US" sz="2600" dirty="0"/>
              <a:t>Backwards compatible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 VS Bluetooth 4.2</a:t>
            </a:r>
          </a:p>
        </p:txBody>
      </p:sp>
    </p:spTree>
    <p:extLst>
      <p:ext uri="{BB962C8B-B14F-4D97-AF65-F5344CB8AC3E}">
        <p14:creationId xmlns:p14="http://schemas.microsoft.com/office/powerpoint/2010/main" val="101711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What is Puck.JS?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03" y="1379094"/>
            <a:ext cx="3888218" cy="3126645"/>
          </a:xfrm>
        </p:spPr>
        <p:txBody>
          <a:bodyPr>
            <a:normAutofit/>
          </a:bodyPr>
          <a:lstStyle/>
          <a:p>
            <a:r>
              <a:rPr lang="en-MY" sz="2600" dirty="0"/>
              <a:t>A programmable “button”</a:t>
            </a:r>
          </a:p>
          <a:p>
            <a:r>
              <a:rPr lang="en-MY" sz="2600" dirty="0"/>
              <a:t>Contains many sensors, LEDs and GPIO pins</a:t>
            </a:r>
          </a:p>
          <a:p>
            <a:r>
              <a:rPr lang="en-MY" sz="2600" dirty="0"/>
              <a:t>Supports Physical Web, Web Bluetooth, NFC, </a:t>
            </a:r>
          </a:p>
          <a:p>
            <a:r>
              <a:rPr lang="en-MY" sz="2600" dirty="0"/>
              <a:t>Bluetooth 5 Ready</a:t>
            </a:r>
          </a:p>
          <a:p>
            <a:r>
              <a:rPr lang="en-MY" sz="2600" dirty="0"/>
              <a:t>Open source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450496"/>
            <a:ext cx="9144000" cy="4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1900" dirty="0">
                <a:hlinkClick r:id="rId3"/>
              </a:rPr>
              <a:t>https://www.kickstarter.com/projects/gfw/puckjs-the-ground-breaking-bluetooth-beacon</a:t>
            </a:r>
            <a:r>
              <a:rPr lang="en-MY" sz="1900" dirty="0"/>
              <a:t> </a:t>
            </a:r>
          </a:p>
        </p:txBody>
      </p:sp>
      <p:pic>
        <p:nvPicPr>
          <p:cNvPr id="6" name="Picture 5" descr="A picture containing indoor, sitting, table, board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6522" r="23334"/>
          <a:stretch/>
        </p:blipFill>
        <p:spPr>
          <a:xfrm>
            <a:off x="4823792" y="1219200"/>
            <a:ext cx="3613296" cy="33793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0331" y="4667057"/>
            <a:ext cx="818984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/>
              <a:t>Basically a Compact, Cooler-looking Arduino Board + Sensors</a:t>
            </a:r>
          </a:p>
        </p:txBody>
      </p:sp>
    </p:spTree>
    <p:extLst>
      <p:ext uri="{BB962C8B-B14F-4D97-AF65-F5344CB8AC3E}">
        <p14:creationId xmlns:p14="http://schemas.microsoft.com/office/powerpoint/2010/main" val="159957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8268556" cy="45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Hardware, Software, libraries and documentation are all Open Source</a:t>
            </a:r>
          </a:p>
          <a:p>
            <a:pPr lvl="1"/>
            <a:r>
              <a:rPr lang="en-US" dirty="0"/>
              <a:t>Can replicate the design</a:t>
            </a:r>
          </a:p>
          <a:p>
            <a:pPr lvl="1"/>
            <a:r>
              <a:rPr lang="en-US" dirty="0"/>
              <a:t>Use cheaper hardware/manufacturers</a:t>
            </a:r>
          </a:p>
          <a:p>
            <a:r>
              <a:rPr lang="en-US" dirty="0"/>
              <a:t>Everyone can contribute</a:t>
            </a:r>
          </a:p>
          <a:p>
            <a:pPr lvl="1"/>
            <a:r>
              <a:rPr lang="en-US" dirty="0"/>
              <a:t>Report bugs and issues on the official forums.</a:t>
            </a:r>
          </a:p>
          <a:p>
            <a:pPr lvl="1"/>
            <a:r>
              <a:rPr lang="en-US" dirty="0"/>
              <a:t>The creator is very active in answering queries and suggest fixes for future patches</a:t>
            </a:r>
          </a:p>
          <a:p>
            <a:r>
              <a:rPr lang="en-US" dirty="0"/>
              <a:t>Weakness: Undocumented errors, Slow firmware update (dependent on one creator)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Open Source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7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nli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9288" b="11815"/>
          <a:stretch/>
        </p:blipFill>
        <p:spPr bwMode="auto">
          <a:xfrm>
            <a:off x="4339722" y="3458304"/>
            <a:ext cx="4514364" cy="257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02"/>
          <a:stretch/>
        </p:blipFill>
        <p:spPr>
          <a:xfrm>
            <a:off x="719904" y="3458304"/>
            <a:ext cx="3281082" cy="26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552" y="6150245"/>
            <a:ext cx="3101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https://www.digikey.com/product-detail/en/panasonic-bsg/CR2032/P189-ND/31939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384" y="314276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3824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Puck.js: 39.95 USD</a:t>
            </a:r>
          </a:p>
          <a:p>
            <a:r>
              <a:rPr lang="en-US" dirty="0"/>
              <a:t>Battery </a:t>
            </a:r>
          </a:p>
          <a:p>
            <a:pPr>
              <a:buFontTx/>
              <a:buChar char="-"/>
            </a:pPr>
            <a:r>
              <a:rPr lang="en-US" sz="2400" dirty="0"/>
              <a:t>CR2032 (225mAh) (20mm)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128592" y="1229193"/>
            <a:ext cx="3710608" cy="1978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Battery life:</a:t>
            </a:r>
          </a:p>
          <a:p>
            <a:r>
              <a:rPr lang="en-US" sz="2400" dirty="0"/>
              <a:t>Best Case </a:t>
            </a:r>
          </a:p>
          <a:p>
            <a:r>
              <a:rPr lang="en-US" sz="2400" dirty="0"/>
              <a:t>11250 hours = 1.3 years</a:t>
            </a:r>
          </a:p>
          <a:p>
            <a:r>
              <a:rPr lang="en-US" sz="2000" dirty="0"/>
              <a:t>(Basic advertising only, does not use sensors or LED)</a:t>
            </a:r>
          </a:p>
        </p:txBody>
      </p:sp>
    </p:spTree>
    <p:extLst>
      <p:ext uri="{BB962C8B-B14F-4D97-AF65-F5344CB8AC3E}">
        <p14:creationId xmlns:p14="http://schemas.microsoft.com/office/powerpoint/2010/main" val="110350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</TotalTime>
  <Words>2178</Words>
  <Application>Microsoft Office PowerPoint</Application>
  <PresentationFormat>On-screen Show (4:3)</PresentationFormat>
  <Paragraphs>312</Paragraphs>
  <Slides>41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Mangal</vt:lpstr>
      <vt:lpstr>Wingdings</vt:lpstr>
      <vt:lpstr>Office Theme</vt:lpstr>
      <vt:lpstr>IoT &amp; Puck.js Training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Puck.JS?</vt:lpstr>
      <vt:lpstr>Open Source</vt:lpstr>
      <vt:lpstr>Cost</vt:lpstr>
      <vt:lpstr>Cost – Other IoT beacons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Holster project</dc:title>
  <dc:creator>Tee Ting Yi</dc:creator>
  <cp:lastModifiedBy>Tee Ting Yi</cp:lastModifiedBy>
  <cp:revision>62</cp:revision>
  <dcterms:created xsi:type="dcterms:W3CDTF">2017-04-21T01:48:17Z</dcterms:created>
  <dcterms:modified xsi:type="dcterms:W3CDTF">2017-05-29T09:38:35Z</dcterms:modified>
</cp:coreProperties>
</file>